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95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7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3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3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6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3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3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10FF-340C-B542-80D9-98FA073FD17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DA9E-4FF1-5D4D-BB31-413722DD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497564"/>
            <a:ext cx="9143999" cy="10156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B61A5"/>
                </a:solidFill>
                <a:latin typeface="Gotham-Medium"/>
                <a:cs typeface="Gotham-Medium"/>
              </a:rPr>
              <a:t>INCOME MAXIMIZER</a:t>
            </a:r>
            <a:endParaRPr lang="en-US" sz="6000" b="1" dirty="0">
              <a:solidFill>
                <a:srgbClr val="0B61A5"/>
              </a:solidFill>
              <a:latin typeface="Gotham-Medium"/>
              <a:cs typeface="Gotham-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124258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  <a:latin typeface="Gotham-Medium"/>
                <a:cs typeface="Gotham-Medium"/>
              </a:rPr>
              <a:t>HOW IT WORKS</a:t>
            </a:r>
            <a:endParaRPr lang="en-US" sz="6000" b="1" dirty="0">
              <a:solidFill>
                <a:prstClr val="black"/>
              </a:solidFill>
              <a:latin typeface="Gotham-Medium"/>
              <a:cs typeface="Gotham-Medium"/>
            </a:endParaRPr>
          </a:p>
        </p:txBody>
      </p:sp>
      <p:pic>
        <p:nvPicPr>
          <p:cNvPr id="6" name="Picture 5" descr="LivElite Blue Blue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93" y="6012063"/>
            <a:ext cx="1690245" cy="5565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4228" y="2474413"/>
            <a:ext cx="8466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Gotham-Light"/>
                <a:cs typeface="Gotham-Light"/>
              </a:rPr>
              <a:t>The </a:t>
            </a:r>
            <a:r>
              <a:rPr lang="en-US" sz="1400" dirty="0" smtClean="0">
                <a:latin typeface="Gotham-Light"/>
                <a:cs typeface="Gotham-Light"/>
              </a:rPr>
              <a:t>Income Maximizer is </a:t>
            </a:r>
            <a:r>
              <a:rPr lang="en-US" sz="1400" dirty="0">
                <a:latin typeface="Gotham-Light"/>
                <a:cs typeface="Gotham-Light"/>
              </a:rPr>
              <a:t>designed to help you as a distributor earn extra cash with each step you take on the road to growing your team and your long-term residual income. </a:t>
            </a:r>
          </a:p>
        </p:txBody>
      </p:sp>
    </p:spTree>
    <p:extLst>
      <p:ext uri="{BB962C8B-B14F-4D97-AF65-F5344CB8AC3E}">
        <p14:creationId xmlns:p14="http://schemas.microsoft.com/office/powerpoint/2010/main" val="168383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4179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B61A5"/>
                </a:solidFill>
                <a:latin typeface="Gotham-Medium"/>
                <a:cs typeface="Gotham-Medium"/>
              </a:rPr>
              <a:t>Here’s How it Works</a:t>
            </a:r>
            <a:endParaRPr lang="en-US" sz="6000" b="1" dirty="0">
              <a:solidFill>
                <a:srgbClr val="0B61A5"/>
              </a:solidFill>
              <a:latin typeface="Gotham-Medium"/>
              <a:cs typeface="Gotham-Medium"/>
            </a:endParaRPr>
          </a:p>
        </p:txBody>
      </p:sp>
      <p:pic>
        <p:nvPicPr>
          <p:cNvPr id="3" name="Picture 2" descr="LivElite Blue Blue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93" y="6012063"/>
            <a:ext cx="1690245" cy="556557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10534" y="1662978"/>
            <a:ext cx="85479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Gotham-Book"/>
                <a:cs typeface="Gotham-Book"/>
              </a:rPr>
              <a:t>This bonus is based off of the enrollment tree ONLY.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latin typeface="Gotham-Book"/>
                <a:cs typeface="Gotham-Book"/>
              </a:rPr>
              <a:t>4 personally sponsored people with a minimum of 100 PV/month = </a:t>
            </a:r>
            <a:r>
              <a:rPr lang="en-US" sz="2000" dirty="0">
                <a:solidFill>
                  <a:srgbClr val="0B61A5"/>
                </a:solidFill>
                <a:latin typeface="Gotham-Bold"/>
                <a:cs typeface="Gotham-Bold"/>
              </a:rPr>
              <a:t>$</a:t>
            </a:r>
            <a:r>
              <a:rPr lang="en-US" sz="2000" dirty="0" smtClean="0">
                <a:solidFill>
                  <a:srgbClr val="0B61A5"/>
                </a:solidFill>
                <a:latin typeface="Gotham-Bold"/>
                <a:cs typeface="Gotham-Bold"/>
              </a:rPr>
              <a:t>50 USD </a:t>
            </a:r>
            <a:r>
              <a:rPr lang="en-US" sz="2000" dirty="0">
                <a:solidFill>
                  <a:srgbClr val="0B61A5"/>
                </a:solidFill>
                <a:latin typeface="Gotham-Bold"/>
                <a:cs typeface="Gotham-Bold"/>
              </a:rPr>
              <a:t>BONUS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latin typeface="Gotham-Book"/>
                <a:cs typeface="Gotham-Book"/>
              </a:rPr>
              <a:t>2 of those 4, have 4 personally sponsored people with a minimum of 100 PV/month = </a:t>
            </a:r>
            <a:r>
              <a:rPr lang="en-US" sz="2000" dirty="0">
                <a:solidFill>
                  <a:srgbClr val="0B61A5"/>
                </a:solidFill>
                <a:latin typeface="Gotham-Bold"/>
                <a:cs typeface="Gotham-Bold"/>
              </a:rPr>
              <a:t>$500 </a:t>
            </a:r>
            <a:r>
              <a:rPr lang="en-US" sz="2000" dirty="0" smtClean="0">
                <a:solidFill>
                  <a:srgbClr val="0B61A5"/>
                </a:solidFill>
                <a:latin typeface="Gotham-Bold"/>
                <a:cs typeface="Gotham-Bold"/>
              </a:rPr>
              <a:t>USD BONUS</a:t>
            </a:r>
            <a:endParaRPr lang="en-US" sz="2000" dirty="0">
              <a:solidFill>
                <a:srgbClr val="0B61A5"/>
              </a:solidFill>
              <a:latin typeface="Gotham-Bold"/>
              <a:cs typeface="Gotham-Bold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>
                <a:solidFill>
                  <a:prstClr val="black"/>
                </a:solidFill>
                <a:latin typeface="Gotham-Book"/>
                <a:cs typeface="Gotham-Book"/>
              </a:rPr>
              <a:t>4 of those 8, have 4 personally sponsored people with a minimum of 100 PV/month = </a:t>
            </a:r>
            <a:r>
              <a:rPr lang="en-US" sz="2000" dirty="0">
                <a:solidFill>
                  <a:srgbClr val="0B61A5"/>
                </a:solidFill>
                <a:latin typeface="Gotham-Bold"/>
                <a:cs typeface="Gotham-Bold"/>
              </a:rPr>
              <a:t>$</a:t>
            </a:r>
            <a:r>
              <a:rPr lang="en-US" sz="2000" dirty="0" smtClean="0">
                <a:solidFill>
                  <a:srgbClr val="0B61A5"/>
                </a:solidFill>
                <a:latin typeface="Gotham-Bold"/>
                <a:cs typeface="Gotham-Bold"/>
              </a:rPr>
              <a:t>1,500 USD BONUS</a:t>
            </a:r>
            <a:endParaRPr lang="en-US" sz="2000" dirty="0">
              <a:solidFill>
                <a:srgbClr val="0B61A5"/>
              </a:solidFill>
              <a:latin typeface="Gotham-Bold"/>
              <a:cs typeface="Gotham-Bold"/>
            </a:endParaRPr>
          </a:p>
        </p:txBody>
      </p:sp>
    </p:spTree>
    <p:extLst>
      <p:ext uri="{BB962C8B-B14F-4D97-AF65-F5344CB8AC3E}">
        <p14:creationId xmlns:p14="http://schemas.microsoft.com/office/powerpoint/2010/main" val="12214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8" y="2974041"/>
            <a:ext cx="4000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B61A5"/>
                </a:solidFill>
                <a:latin typeface="Gotham-Bold"/>
                <a:cs typeface="Gotham-Bold"/>
              </a:rPr>
              <a:t>$50 </a:t>
            </a:r>
            <a:r>
              <a:rPr lang="en-US" sz="6000" dirty="0" smtClean="0">
                <a:solidFill>
                  <a:srgbClr val="0B61A5"/>
                </a:solidFill>
                <a:latin typeface="Gotham-Bold"/>
                <a:cs typeface="Gotham-Bold"/>
              </a:rPr>
              <a:t> </a:t>
            </a:r>
            <a:r>
              <a:rPr lang="en-US" sz="6000" dirty="0" smtClean="0">
                <a:solidFill>
                  <a:prstClr val="black"/>
                </a:solidFill>
                <a:latin typeface="Gotham-Book"/>
                <a:cs typeface="Gotham-Book"/>
              </a:rPr>
              <a:t>=</a:t>
            </a:r>
            <a:endParaRPr lang="en-US" sz="6000" dirty="0">
              <a:solidFill>
                <a:prstClr val="black"/>
              </a:solidFill>
              <a:latin typeface="Gotham-Book"/>
              <a:cs typeface="Gotham-Book"/>
            </a:endParaRPr>
          </a:p>
        </p:txBody>
      </p:sp>
      <p:pic>
        <p:nvPicPr>
          <p:cNvPr id="3" name="Picture 2" descr="Graph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81" y="1680426"/>
            <a:ext cx="6979628" cy="30658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0351" y="4641913"/>
            <a:ext cx="18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100 PV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80789" y="4654741"/>
            <a:ext cx="18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100 PV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4282" y="2009451"/>
            <a:ext cx="18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100 PV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8543" y="4654741"/>
            <a:ext cx="18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100 PV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4018" y="4654741"/>
            <a:ext cx="18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100 PV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9401" y="3093361"/>
            <a:ext cx="181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B61A5"/>
                </a:solidFill>
                <a:latin typeface="Gotham-Book"/>
                <a:cs typeface="Gotham-Book"/>
              </a:rPr>
              <a:t>USD</a:t>
            </a:r>
            <a:endParaRPr lang="en-US" sz="1600" dirty="0">
              <a:solidFill>
                <a:srgbClr val="0B61A5"/>
              </a:solidFill>
              <a:latin typeface="Gotham-Book"/>
              <a:cs typeface="Gotham-Book"/>
            </a:endParaRPr>
          </a:p>
        </p:txBody>
      </p:sp>
      <p:pic>
        <p:nvPicPr>
          <p:cNvPr id="10" name="Picture 9" descr="LivElite Blue Blue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6" y="181411"/>
            <a:ext cx="1690245" cy="55655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71246" y="5538099"/>
            <a:ext cx="86727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Gotham-Book"/>
                <a:cs typeface="Gotham-Book"/>
              </a:rPr>
              <a:t>4 personally sponsored people with a minimum of 100 PV/month = $</a:t>
            </a:r>
            <a:r>
              <a:rPr lang="en-US" sz="2400" dirty="0" smtClean="0">
                <a:solidFill>
                  <a:prstClr val="black"/>
                </a:solidFill>
                <a:latin typeface="Gotham-Book"/>
                <a:cs typeface="Gotham-Book"/>
              </a:rPr>
              <a:t>50 USD </a:t>
            </a:r>
            <a:r>
              <a:rPr lang="en-US" sz="2400" dirty="0">
                <a:solidFill>
                  <a:prstClr val="black"/>
                </a:solidFill>
                <a:latin typeface="Gotham-Book"/>
                <a:cs typeface="Gotham-Book"/>
              </a:rPr>
              <a:t>BONUS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9980" y="334273"/>
            <a:ext cx="1810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prstClr val="black"/>
                </a:solidFill>
                <a:latin typeface="Gotham-Bold"/>
                <a:cs typeface="Gotham-Bold"/>
              </a:rPr>
              <a:t>LEVEL 1</a:t>
            </a:r>
            <a:endParaRPr lang="en-US" sz="2400" dirty="0">
              <a:solidFill>
                <a:prstClr val="black"/>
              </a:solidFill>
              <a:latin typeface="Gotham-Bold"/>
              <a:cs typeface="Gotham-Bold"/>
            </a:endParaRPr>
          </a:p>
        </p:txBody>
      </p:sp>
    </p:spTree>
    <p:extLst>
      <p:ext uri="{BB962C8B-B14F-4D97-AF65-F5344CB8AC3E}">
        <p14:creationId xmlns:p14="http://schemas.microsoft.com/office/powerpoint/2010/main" val="11618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46" y="1862022"/>
            <a:ext cx="7520046" cy="29660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68" y="2974041"/>
            <a:ext cx="4000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B61A5"/>
                </a:solidFill>
                <a:latin typeface="Gotham-Bold"/>
                <a:cs typeface="Gotham-Bold"/>
              </a:rPr>
              <a:t>$</a:t>
            </a:r>
            <a:r>
              <a:rPr lang="en-US" sz="6000" dirty="0" smtClean="0">
                <a:solidFill>
                  <a:srgbClr val="0B61A5"/>
                </a:solidFill>
                <a:latin typeface="Gotham-Bold"/>
                <a:cs typeface="Gotham-Bold"/>
              </a:rPr>
              <a:t>500 </a:t>
            </a:r>
            <a:r>
              <a:rPr lang="en-US" sz="6000" dirty="0">
                <a:solidFill>
                  <a:prstClr val="black"/>
                </a:solidFill>
                <a:latin typeface="Gotham-Book"/>
                <a:cs typeface="Gotham-Book"/>
              </a:rPr>
              <a:t>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0674" y="1993564"/>
            <a:ext cx="111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4063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9404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8704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8387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26789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9028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52670" y="4740640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6490" y="3810159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8214" y="3810159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01462" y="3810159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77922" y="3810159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sp>
        <p:nvSpPr>
          <p:cNvPr id="16" name="Oval 15"/>
          <p:cNvSpPr/>
          <p:nvPr/>
        </p:nvSpPr>
        <p:spPr>
          <a:xfrm>
            <a:off x="3002028" y="2974041"/>
            <a:ext cx="1194598" cy="1194598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78397" y="2987478"/>
            <a:ext cx="1194598" cy="1194598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70092" y="3010158"/>
            <a:ext cx="181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B61A5"/>
                </a:solidFill>
                <a:latin typeface="Gotham-Book"/>
                <a:cs typeface="Gotham-Book"/>
              </a:rPr>
              <a:t>USD</a:t>
            </a:r>
            <a:endParaRPr lang="en-US" sz="1600" dirty="0">
              <a:solidFill>
                <a:srgbClr val="0B61A5"/>
              </a:solidFill>
              <a:latin typeface="Gotham-Book"/>
              <a:cs typeface="Gotham-Book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9941" y="4740187"/>
            <a:ext cx="82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Optima"/>
                <a:cs typeface="Optima"/>
              </a:rPr>
              <a:t>100 PV</a:t>
            </a:r>
          </a:p>
        </p:txBody>
      </p:sp>
      <p:pic>
        <p:nvPicPr>
          <p:cNvPr id="20" name="Picture 19" descr="LivElite Blue Blue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10" y="181411"/>
            <a:ext cx="1703287" cy="5565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48063" y="334273"/>
            <a:ext cx="1824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prstClr val="black"/>
                </a:solidFill>
                <a:latin typeface="Gotham-Bold"/>
                <a:cs typeface="Gotham-Bold"/>
              </a:rPr>
              <a:t>LEVEL 2</a:t>
            </a:r>
            <a:endParaRPr lang="en-US" sz="2400" dirty="0">
              <a:solidFill>
                <a:prstClr val="black"/>
              </a:solidFill>
              <a:latin typeface="Gotham-Bold"/>
              <a:cs typeface="Gotham-Bold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211666" y="5451780"/>
            <a:ext cx="92145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lvl="1" indent="-285750" algn="r">
              <a:spcBef>
                <a:spcPct val="20000"/>
              </a:spcBef>
              <a:buFont typeface="Arial"/>
              <a:buChar char="–"/>
              <a:defRPr/>
            </a:pPr>
            <a:r>
              <a:rPr lang="en-US" sz="2400" dirty="0">
                <a:solidFill>
                  <a:prstClr val="black"/>
                </a:solidFill>
                <a:latin typeface="Gotham-Book"/>
                <a:cs typeface="Gotham-Book"/>
              </a:rPr>
              <a:t>2 of those 4, have 4 personally sponsored people with a minimum of 100 PV/month = $</a:t>
            </a:r>
            <a:r>
              <a:rPr lang="en-US" sz="2400" dirty="0" smtClean="0">
                <a:solidFill>
                  <a:prstClr val="black"/>
                </a:solidFill>
                <a:latin typeface="Gotham-Book"/>
                <a:cs typeface="Gotham-Book"/>
              </a:rPr>
              <a:t>500 USD </a:t>
            </a:r>
            <a:r>
              <a:rPr lang="en-US" sz="2400" dirty="0">
                <a:solidFill>
                  <a:prstClr val="black"/>
                </a:solidFill>
                <a:latin typeface="Gotham-Book"/>
                <a:cs typeface="Gotham-Book"/>
              </a:rPr>
              <a:t>BONUS</a:t>
            </a:r>
          </a:p>
        </p:txBody>
      </p:sp>
    </p:spTree>
    <p:extLst>
      <p:ext uri="{BB962C8B-B14F-4D97-AF65-F5344CB8AC3E}">
        <p14:creationId xmlns:p14="http://schemas.microsoft.com/office/powerpoint/2010/main" val="151918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Graph3(real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388"/>
            <a:ext cx="9980355" cy="3387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3990" y="2607155"/>
            <a:ext cx="27676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0B61A5"/>
                </a:solidFill>
                <a:latin typeface="Gotham-Bold"/>
                <a:cs typeface="Gotham-Bold"/>
              </a:rPr>
              <a:t>$1,500 </a:t>
            </a:r>
            <a:r>
              <a:rPr lang="en-US" sz="4500" dirty="0">
                <a:solidFill>
                  <a:prstClr val="black"/>
                </a:solidFill>
                <a:latin typeface="Gotham-Book"/>
                <a:cs typeface="Gotham-Book"/>
              </a:rPr>
              <a:t>=</a:t>
            </a:r>
          </a:p>
        </p:txBody>
      </p:sp>
      <p:sp>
        <p:nvSpPr>
          <p:cNvPr id="4" name="Oval 3"/>
          <p:cNvSpPr/>
          <p:nvPr/>
        </p:nvSpPr>
        <p:spPr>
          <a:xfrm>
            <a:off x="2965277" y="2637302"/>
            <a:ext cx="864981" cy="864981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1184" y="2629105"/>
            <a:ext cx="181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B61A5"/>
                </a:solidFill>
                <a:latin typeface="Gotham-Book"/>
                <a:cs typeface="Gotham-Book"/>
              </a:rPr>
              <a:t>USD</a:t>
            </a:r>
            <a:endParaRPr lang="en-US" sz="1600" dirty="0">
              <a:solidFill>
                <a:srgbClr val="0B61A5"/>
              </a:solidFill>
              <a:latin typeface="Gotham-Book"/>
              <a:cs typeface="Gotham-Book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95505" y="2637302"/>
            <a:ext cx="864981" cy="864981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9496" y="3625434"/>
            <a:ext cx="716920" cy="716920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15174" y="3638261"/>
            <a:ext cx="716920" cy="716920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36053" y="3638261"/>
            <a:ext cx="716920" cy="716920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94265" y="3635637"/>
            <a:ext cx="716920" cy="716920"/>
          </a:xfrm>
          <a:prstGeom prst="ellipse">
            <a:avLst/>
          </a:prstGeom>
          <a:noFill/>
          <a:ln w="57150" cmpd="sng">
            <a:solidFill>
              <a:srgbClr val="0E4C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LivElite Blue Blue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6" y="181411"/>
            <a:ext cx="1690245" cy="55655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889980" y="334273"/>
            <a:ext cx="1810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prstClr val="black"/>
                </a:solidFill>
                <a:latin typeface="Gotham-Bold"/>
                <a:cs typeface="Gotham-Bold"/>
              </a:rPr>
              <a:t>LEVEL </a:t>
            </a:r>
            <a:r>
              <a:rPr lang="en-US" sz="2400" dirty="0">
                <a:solidFill>
                  <a:prstClr val="black"/>
                </a:solidFill>
                <a:latin typeface="Gotham-Bold"/>
                <a:cs typeface="Gotham-Bold"/>
              </a:rPr>
              <a:t>3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-1009252" y="5488189"/>
            <a:ext cx="99983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lvl="1" indent="-285750" algn="r">
              <a:spcBef>
                <a:spcPct val="20000"/>
              </a:spcBef>
              <a:buFont typeface="Arial"/>
              <a:buChar char="–"/>
              <a:defRPr/>
            </a:pPr>
            <a:r>
              <a:rPr lang="en-US" sz="2200" dirty="0">
                <a:solidFill>
                  <a:prstClr val="black"/>
                </a:solidFill>
                <a:latin typeface="Gotham-Book"/>
                <a:cs typeface="Gotham-Book"/>
              </a:rPr>
              <a:t>4 of those 8, have 4 personally sponsored </a:t>
            </a:r>
            <a:r>
              <a:rPr lang="en-US" sz="2200" dirty="0" smtClean="0">
                <a:solidFill>
                  <a:prstClr val="black"/>
                </a:solidFill>
                <a:latin typeface="Gotham-Book"/>
                <a:cs typeface="Gotham-Book"/>
              </a:rPr>
              <a:t>people</a:t>
            </a:r>
            <a:r>
              <a:rPr lang="en-US" sz="2200" dirty="0">
                <a:solidFill>
                  <a:prstClr val="black"/>
                </a:solidFill>
                <a:latin typeface="Gotham-Book"/>
                <a:cs typeface="Gotham-Book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Gotham-Book"/>
                <a:cs typeface="Gotham-Book"/>
              </a:rPr>
              <a:t>with </a:t>
            </a:r>
            <a:r>
              <a:rPr lang="en-US" sz="2200" dirty="0">
                <a:solidFill>
                  <a:prstClr val="black"/>
                </a:solidFill>
                <a:latin typeface="Gotham-Book"/>
                <a:cs typeface="Gotham-Book"/>
              </a:rPr>
              <a:t>a minimum of 100 PV/month = $</a:t>
            </a:r>
            <a:r>
              <a:rPr lang="en-US" sz="2200" dirty="0" smtClean="0">
                <a:solidFill>
                  <a:prstClr val="black"/>
                </a:solidFill>
                <a:latin typeface="Gotham-Book"/>
                <a:cs typeface="Gotham-Book"/>
              </a:rPr>
              <a:t>1,500 USD BONUS</a:t>
            </a:r>
            <a:endParaRPr lang="en-US" sz="2200" dirty="0">
              <a:solidFill>
                <a:prstClr val="black"/>
              </a:solidFill>
              <a:latin typeface="Gotham-Book"/>
              <a:cs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245580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0679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B61A5"/>
                </a:solidFill>
                <a:latin typeface="Gotham-Medium"/>
                <a:cs typeface="Gotham-Medium"/>
              </a:rPr>
              <a:t>Key Rules</a:t>
            </a:r>
            <a:endParaRPr lang="en-US" sz="6000" b="1" dirty="0">
              <a:solidFill>
                <a:srgbClr val="0B61A5"/>
              </a:solidFill>
              <a:latin typeface="Gotham-Medium"/>
              <a:cs typeface="Gotham-Medium"/>
            </a:endParaRPr>
          </a:p>
        </p:txBody>
      </p:sp>
      <p:pic>
        <p:nvPicPr>
          <p:cNvPr id="3" name="Picture 2" descr="LivElite Blue Blue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93" y="6193503"/>
            <a:ext cx="1690245" cy="556557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10534" y="1129998"/>
            <a:ext cx="854790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The bonus is per level not cumulative.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latin typeface="Gotham-Book"/>
                <a:cs typeface="Gotham-Book"/>
              </a:rPr>
              <a:t>– For </a:t>
            </a:r>
            <a:r>
              <a:rPr lang="en-US" sz="1600" dirty="0">
                <a:solidFill>
                  <a:prstClr val="black"/>
                </a:solidFill>
                <a:latin typeface="Gotham-Book"/>
                <a:cs typeface="Gotham-Book"/>
              </a:rPr>
              <a:t>example:  If you get 4, that is $</a:t>
            </a:r>
            <a:r>
              <a:rPr lang="en-US" sz="1600" dirty="0" smtClean="0">
                <a:solidFill>
                  <a:prstClr val="black"/>
                </a:solidFill>
                <a:latin typeface="Gotham-Book"/>
                <a:cs typeface="Gotham-Book"/>
              </a:rPr>
              <a:t>50 USD</a:t>
            </a:r>
            <a:endParaRPr lang="en-US" sz="1600" dirty="0">
              <a:solidFill>
                <a:prstClr val="black"/>
              </a:solidFill>
              <a:latin typeface="Gotham-Book"/>
              <a:cs typeface="Gotham-Book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latin typeface="Gotham-Book"/>
                <a:cs typeface="Gotham-Book"/>
              </a:rPr>
              <a:t>– If </a:t>
            </a:r>
            <a:r>
              <a:rPr lang="en-US" sz="1600" dirty="0">
                <a:solidFill>
                  <a:prstClr val="black"/>
                </a:solidFill>
                <a:latin typeface="Gotham-Book"/>
                <a:cs typeface="Gotham-Book"/>
              </a:rPr>
              <a:t>you then have 2, that get 4, that is $</a:t>
            </a:r>
            <a:r>
              <a:rPr lang="en-US" sz="1600" dirty="0" smtClean="0">
                <a:solidFill>
                  <a:prstClr val="black"/>
                </a:solidFill>
                <a:latin typeface="Gotham-Book"/>
                <a:cs typeface="Gotham-Book"/>
              </a:rPr>
              <a:t>500 USD</a:t>
            </a:r>
            <a:endParaRPr lang="en-US" sz="1600" dirty="0">
              <a:solidFill>
                <a:prstClr val="black"/>
              </a:solidFill>
              <a:latin typeface="Gotham-Book"/>
              <a:cs typeface="Gotham-Book"/>
            </a:endParaRP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Always </a:t>
            </a: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based off of 100 PV minimum of PERSONAL PURCHASES (customer volume does NOT count).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The </a:t>
            </a: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Income Maximizer is </a:t>
            </a: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an </a:t>
            </a:r>
            <a:r>
              <a:rPr lang="en-US" u="sng" dirty="0">
                <a:solidFill>
                  <a:prstClr val="black"/>
                </a:solidFill>
                <a:latin typeface="Gotham-Book"/>
                <a:cs typeface="Gotham-Book"/>
              </a:rPr>
              <a:t>alternative</a:t>
            </a: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 to the comp plan, NOT an addition to the comp plan. Each month, distributors will be paid either the Expressway amount or the comp plan commission, whichever is </a:t>
            </a: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GREATER. </a:t>
            </a:r>
            <a:endParaRPr lang="en-US" dirty="0">
              <a:solidFill>
                <a:prstClr val="black"/>
              </a:solidFill>
              <a:latin typeface="Gotham-Book"/>
              <a:cs typeface="Gotham-Book"/>
            </a:endParaRP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If you are counting Starter Kit volume, the person must also be committed to and signed up for a 100 PV minimum AutoShip to count.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You personally must have 100 PV minimum to earn the bonus.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To earn the </a:t>
            </a: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Maximizer </a:t>
            </a: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bonus you must earn it in 1 </a:t>
            </a: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commission period.</a:t>
            </a:r>
            <a:endParaRPr lang="en-US" dirty="0">
              <a:solidFill>
                <a:prstClr val="black"/>
              </a:solidFill>
              <a:latin typeface="Gotham-Book"/>
              <a:cs typeface="Gotham-Book"/>
            </a:endParaRP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Gotham-Book"/>
                <a:cs typeface="Gotham-Book"/>
              </a:rPr>
              <a:t> You cannot participate in this bonus if you have reached the rank of Emerald Managing Director or higher</a:t>
            </a:r>
            <a:r>
              <a:rPr lang="en-US" dirty="0" smtClean="0">
                <a:solidFill>
                  <a:prstClr val="black"/>
                </a:solidFill>
                <a:latin typeface="Gotham-Book"/>
                <a:cs typeface="Gotham-Book"/>
              </a:rPr>
              <a:t>.</a:t>
            </a:r>
            <a:endParaRPr lang="en-US" dirty="0">
              <a:solidFill>
                <a:prstClr val="black"/>
              </a:solidFill>
              <a:latin typeface="Gotham-Book"/>
              <a:cs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188885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405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Katie</cp:lastModifiedBy>
  <cp:revision>9</cp:revision>
  <dcterms:created xsi:type="dcterms:W3CDTF">2016-03-31T20:50:17Z</dcterms:created>
  <dcterms:modified xsi:type="dcterms:W3CDTF">2016-04-01T15:38:32Z</dcterms:modified>
</cp:coreProperties>
</file>